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7"/>
  </p:sldMasterIdLst>
  <p:notesMasterIdLst>
    <p:notesMasterId r:id="rId37"/>
  </p:notesMasterIdLst>
  <p:handoutMasterIdLst>
    <p:handoutMasterId r:id="rId38"/>
  </p:handoutMasterIdLst>
  <p:sldIdLst>
    <p:sldId id="261" r:id="rId18"/>
    <p:sldId id="262" r:id="rId19"/>
    <p:sldId id="263" r:id="rId20"/>
    <p:sldId id="302" r:id="rId21"/>
    <p:sldId id="267" r:id="rId22"/>
    <p:sldId id="301" r:id="rId23"/>
    <p:sldId id="264" r:id="rId24"/>
    <p:sldId id="310" r:id="rId25"/>
    <p:sldId id="312" r:id="rId26"/>
    <p:sldId id="313" r:id="rId27"/>
    <p:sldId id="314" r:id="rId28"/>
    <p:sldId id="315" r:id="rId29"/>
    <p:sldId id="316" r:id="rId30"/>
    <p:sldId id="317" r:id="rId31"/>
    <p:sldId id="311" r:id="rId32"/>
    <p:sldId id="266" r:id="rId33"/>
    <p:sldId id="270" r:id="rId34"/>
    <p:sldId id="319" r:id="rId35"/>
    <p:sldId id="318" r:id="rId36"/>
  </p:sldIdLst>
  <p:sldSz cx="12190413" cy="6858000"/>
  <p:notesSz cx="6858000" cy="9144000"/>
  <p:custDataLst>
    <p:tags r:id="rId39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90000"/>
    <a:srgbClr val="000000"/>
    <a:srgbClr val="FFCC00"/>
    <a:srgbClr val="FF6600"/>
    <a:srgbClr val="FF0000"/>
    <a:srgbClr val="FF0099"/>
    <a:srgbClr val="CC3399"/>
    <a:srgbClr val="660066"/>
    <a:srgbClr val="66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6098" autoAdjust="0"/>
  </p:normalViewPr>
  <p:slideViewPr>
    <p:cSldViewPr showGuides="1">
      <p:cViewPr varScale="1">
        <p:scale>
          <a:sx n="68" d="100"/>
          <a:sy n="68" d="100"/>
        </p:scale>
        <p:origin x="738" y="6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slide" Target="slides/slide1.xml"/><Relationship Id="rId26" Type="http://schemas.openxmlformats.org/officeDocument/2006/relationships/slide" Target="slides/slide9.xml"/><Relationship Id="rId39" Type="http://schemas.openxmlformats.org/officeDocument/2006/relationships/tags" Target="tags/tag1.xml"/><Relationship Id="rId21" Type="http://schemas.openxmlformats.org/officeDocument/2006/relationships/slide" Target="slides/slide4.xml"/><Relationship Id="rId34" Type="http://schemas.openxmlformats.org/officeDocument/2006/relationships/slide" Target="slides/slide17.xml"/><Relationship Id="rId42" Type="http://schemas.openxmlformats.org/officeDocument/2006/relationships/theme" Target="theme/theme1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3.xml"/><Relationship Id="rId29" Type="http://schemas.openxmlformats.org/officeDocument/2006/relationships/slide" Target="slides/slide12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7.xml"/><Relationship Id="rId32" Type="http://schemas.openxmlformats.org/officeDocument/2006/relationships/slide" Target="slides/slide15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slide" Target="slides/slide19.xml"/><Relationship Id="rId10" Type="http://schemas.openxmlformats.org/officeDocument/2006/relationships/customXml" Target="../customXml/item10.xml"/><Relationship Id="rId19" Type="http://schemas.openxmlformats.org/officeDocument/2006/relationships/slide" Target="slides/slide2.xml"/><Relationship Id="rId31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slide" Target="slides/slide13.xml"/><Relationship Id="rId35" Type="http://schemas.openxmlformats.org/officeDocument/2006/relationships/slide" Target="slides/slide18.xml"/><Relationship Id="rId43" Type="http://schemas.openxmlformats.org/officeDocument/2006/relationships/tableStyles" Target="tableStyles.xml"/><Relationship Id="rId8" Type="http://schemas.openxmlformats.org/officeDocument/2006/relationships/customXml" Target="../customXml/item8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slideMaster" Target="slideMasters/slideMaster1.xml"/><Relationship Id="rId25" Type="http://schemas.openxmlformats.org/officeDocument/2006/relationships/slide" Target="slides/slide8.xml"/><Relationship Id="rId33" Type="http://schemas.openxmlformats.org/officeDocument/2006/relationships/slide" Target="slides/slide16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da-DK" smtClean="0">
                <a:latin typeface="Arial" panose="020B0604020202020204" pitchFamily="34" charset="0"/>
              </a:rPr>
              <a:pPr/>
              <a:t>‹Nº›</a:t>
            </a:fld>
            <a:endParaRPr lang="da-DK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pn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edit</a:t>
            </a:r>
            <a:r>
              <a:rPr lang="da-DK" dirty="0"/>
              <a:t> Master 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styles</a:t>
            </a:r>
            <a:endParaRPr lang="da-DK" dirty="0"/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C734BB09-483B-4C4B-A5A4-C02A22055B01}" type="slidenum">
              <a:rPr lang="da-DK" smtClean="0"/>
              <a:pPr/>
              <a:t>‹Nº›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0523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Hi, I am </a:t>
            </a:r>
            <a:r>
              <a:rPr lang="es-ES" dirty="0" err="1"/>
              <a:t>Maria</a:t>
            </a:r>
            <a:r>
              <a:rPr lang="es-ES" dirty="0"/>
              <a:t> and I am </a:t>
            </a:r>
            <a:r>
              <a:rPr lang="es-ES" dirty="0" err="1"/>
              <a:t>going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present</a:t>
            </a:r>
            <a:r>
              <a:rPr lang="es-ES" dirty="0"/>
              <a:t> </a:t>
            </a:r>
            <a:r>
              <a:rPr lang="es-ES" dirty="0" err="1"/>
              <a:t>my</a:t>
            </a:r>
            <a:r>
              <a:rPr lang="es-ES" dirty="0"/>
              <a:t> master </a:t>
            </a:r>
            <a:r>
              <a:rPr lang="es-ES" dirty="0" err="1"/>
              <a:t>thesis</a:t>
            </a:r>
            <a:r>
              <a:rPr lang="es-ES" dirty="0"/>
              <a:t> </a:t>
            </a:r>
            <a:r>
              <a:rPr lang="es-ES" dirty="0" err="1"/>
              <a:t>topic</a:t>
            </a:r>
            <a:r>
              <a:rPr lang="es-ES" dirty="0"/>
              <a:t>: </a:t>
            </a:r>
            <a:r>
              <a:rPr lang="es-ES" dirty="0" err="1"/>
              <a:t>Evolution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blade</a:t>
            </a:r>
            <a:r>
              <a:rPr lang="es-ES" dirty="0"/>
              <a:t> </a:t>
            </a:r>
            <a:r>
              <a:rPr lang="es-ES" dirty="0" err="1"/>
              <a:t>cracks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wind</a:t>
            </a:r>
            <a:r>
              <a:rPr lang="es-ES" dirty="0"/>
              <a:t> turbine </a:t>
            </a:r>
            <a:r>
              <a:rPr lang="es-ES" dirty="0" err="1"/>
              <a:t>simulation</a:t>
            </a:r>
            <a:r>
              <a:rPr lang="es-ES" dirty="0"/>
              <a:t> tolos (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 provisional titile,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needs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be </a:t>
            </a:r>
            <a:r>
              <a:rPr lang="es-ES" dirty="0" err="1"/>
              <a:t>discussed</a:t>
            </a:r>
            <a:r>
              <a:rPr lang="es-ES" dirty="0"/>
              <a:t>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6020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/>
          <p:cNvSpPr/>
          <p:nvPr userDrawn="1"/>
        </p:nvSpPr>
        <p:spPr bwMode="auto">
          <a:xfrm>
            <a:off x="0" y="0"/>
            <a:ext cx="0" cy="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1" name="Logo white">
            <a:extLst>
              <a:ext uri="{FF2B5EF4-FFF2-40B4-BE49-F238E27FC236}">
                <a16:creationId xmlns:a16="http://schemas.microsoft.com/office/drawing/2014/main" id="{275A6477-FE3A-4D40-B1FE-E46C11E344A5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edit Master title style</a:t>
            </a:r>
            <a:endParaRPr lang="en-GB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edit Master subtitle style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117C6C-7BC3-4888-BC29-FAB17565D11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E4668-D07F-4B96-9755-17540273485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721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ront/Pause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AF9D3C51-A276-4E1F-B6B6-FD6A4E17EE28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C9776080-6230-4AB8-AB28-4D6744DD01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B7FFAE6-D148-4A15-9DFC-7D71B820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3125B57E-AFC7-4517-B327-461DB01D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0" name="Logo color">
            <a:extLst>
              <a:ext uri="{FF2B5EF4-FFF2-40B4-BE49-F238E27FC236}">
                <a16:creationId xmlns:a16="http://schemas.microsoft.com/office/drawing/2014/main" id="{B0EE486B-843B-49D6-90AE-5093AB56E30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178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/Pause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">
            <a:extLst>
              <a:ext uri="{FF2B5EF4-FFF2-40B4-BE49-F238E27FC236}">
                <a16:creationId xmlns:a16="http://schemas.microsoft.com/office/drawing/2014/main" id="{A3420087-96DF-432F-B192-585D42BF6A4E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3" name="Logo color">
            <a:extLst>
              <a:ext uri="{FF2B5EF4-FFF2-40B4-BE49-F238E27FC236}">
                <a16:creationId xmlns:a16="http://schemas.microsoft.com/office/drawing/2014/main" id="{09BBEE10-6A59-474F-B766-7643F97F869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AF062B26-8169-4B93-8FD8-CFDB0855A9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A59923C-6F09-424E-AF1E-AC62326A9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4C299FA2-BF46-4410-B2CD-E3C80B7A9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495865CE-5BE9-4122-8AB8-48E534DD88F7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Top bar">
            <a:extLst>
              <a:ext uri="{FF2B5EF4-FFF2-40B4-BE49-F238E27FC236}">
                <a16:creationId xmlns:a16="http://schemas.microsoft.com/office/drawing/2014/main" id="{0D436479-94F3-475C-8F8D-D3CDC81793FD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6376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dirty="0"/>
              <a:t>Click to edit Master title style</a:t>
            </a:r>
            <a:endParaRPr lang="en-GB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dirty="0"/>
              <a:t>Click to edit Master subtitle style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919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8A0E3C-0CE1-4BBF-A912-5A81BF3B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800" y="1706400"/>
            <a:ext cx="9312374" cy="4545578"/>
          </a:xfrm>
        </p:spPr>
        <p:txBody>
          <a:bodyPr/>
          <a:lstStyle/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1117" userDrawn="1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EB1D5E1-0C4E-4A74-BE37-26307F7E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410177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78001" y="1706399"/>
            <a:ext cx="4409100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499420-B0E8-4C8A-8C00-E21262271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EE7F0E-E606-41AC-BBBF-B5AECB1112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57112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8" userDrawn="1">
          <p15:clr>
            <a:srgbClr val="F26B43"/>
          </p15:clr>
        </p15:guide>
        <p15:guide id="2" pos="3896" userDrawn="1">
          <p15:clr>
            <a:srgbClr val="F26B43"/>
          </p15:clr>
        </p15:guide>
        <p15:guide id="3" pos="4205" userDrawn="1">
          <p15:clr>
            <a:srgbClr val="F26B43"/>
          </p15:clr>
        </p15:guide>
        <p15:guide id="4" pos="6984" userDrawn="1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0A2595F-A737-4D92-946C-EC0BBF88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6048672" cy="972716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726" y="1706328"/>
            <a:ext cx="6048672" cy="4545578"/>
          </a:xfrm>
        </p:spPr>
        <p:txBody>
          <a:bodyPr/>
          <a:lstStyle/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1213" y="849734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31213" y="3563718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986237-C7E2-4498-82A4-361A340A65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4EEF-2B63-484E-803A-4FCD66F243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267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27" userDrawn="1">
          <p15:clr>
            <a:srgbClr val="F26B43"/>
          </p15:clr>
        </p15:guide>
        <p15:guide id="2" pos="5247" userDrawn="1">
          <p15:clr>
            <a:srgbClr val="F26B43"/>
          </p15:clr>
        </p15:guide>
        <p15:guide id="3" pos="1117" userDrawn="1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2213382-11A1-48CE-B0A0-D8A7D2686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360" y="426127"/>
            <a:ext cx="6865740" cy="972716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1360" y="1706328"/>
            <a:ext cx="6865740" cy="4545578"/>
          </a:xfrm>
        </p:spPr>
        <p:txBody>
          <a:bodyPr/>
          <a:lstStyle/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31452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396815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26B732-1A52-4AA9-89FC-8FC5439E40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D0DC-E43F-43DA-AA0F-C0C54C8939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356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2660" userDrawn="1">
          <p15:clr>
            <a:srgbClr val="F26B43"/>
          </p15:clr>
        </p15:guide>
        <p15:guide id="3" pos="233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53C3-F3F7-4638-96F8-7CF20CB55E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7650" y="980727"/>
            <a:ext cx="3740400" cy="418115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C0DB591-4602-46B3-B1C3-1E64148AB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4407150"/>
            <a:ext cx="3740400" cy="184442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8416079-1CFC-426F-A6ED-5AB355FC54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7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358873C-68BF-4E89-B536-B3248F2B25F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22750" y="4406899"/>
            <a:ext cx="3740401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  <a:p>
            <a:pPr lvl="5"/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9A0E900-1FE2-4CC1-B435-93F3A11893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978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094886A-F110-4851-B1DA-8DFC40D509F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7850" y="4406899"/>
            <a:ext cx="3740400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  <a:p>
            <a:pPr lvl="5"/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1B02311-54A6-4455-B615-BBCA0DA742E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7650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710A5827-3485-49A0-81F0-FF89EE34B80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23149" y="1548581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E27B0558-FCB8-4A55-9BA9-182DFF0387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198648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6374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7522" userDrawn="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97DEAA-3B7B-49C7-8C28-3F21F36A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GB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F74546-9D06-4CF7-806D-E04B043BF5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53AB3-8AAF-469F-AD3F-AE5E1A39D7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7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ABF-082F-4A38-B952-09157E37A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39F3A-7714-4FD6-9132-D60FFA220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Logo color">
            <a:extLst>
              <a:ext uri="{FF2B5EF4-FFF2-40B4-BE49-F238E27FC236}">
                <a16:creationId xmlns:a16="http://schemas.microsoft.com/office/drawing/2014/main" id="{ADC92552-7939-46C1-AAFE-B97F51EBFFE9}"/>
              </a:ext>
            </a:extLst>
          </p:cNvPr>
          <p:cNvSpPr>
            <a:spLocks noChangeAspect="1"/>
          </p:cNvSpPr>
          <p:nvPr userDrawn="1">
            <p:custDataLst>
              <p:tags r:id="rId1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FFFFD011-0D94-46EE-B45C-787FE82C3B5E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3" name="FLD_Presentation Title"/>
          <p:cNvSpPr>
            <a:spLocks noGrp="1"/>
          </p:cNvSpPr>
          <p:nvPr>
            <p:ph type="ftr" sz="quarter" idx="3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spcBef>
                <a:spcPts val="0"/>
              </a:spcBef>
              <a:defRPr sz="700" b="0">
                <a:noFill/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700" b="1">
                <a:solidFill>
                  <a:schemeClr val="bg1"/>
                </a:solidFill>
                <a:latin typeface="+mn-lt"/>
              </a:defRPr>
            </a:lvl1pPr>
          </a:lstStyle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  <a:p>
            <a:pPr lvl="5"/>
            <a:endParaRPr lang="en-GB" dirty="0"/>
          </a:p>
        </p:txBody>
      </p:sp>
      <p:sp>
        <p:nvSpPr>
          <p:cNvPr id="113676" name="text" descr="{&quot;templafy&quot;:{&quot;id&quot;:&quot;a67d0398-fd7e-49a3-9728-80ba1b23a14d&quot;}}" title="UserProfile.Offices.Workarea_{{DocumentLanguage}}"/>
          <p:cNvSpPr>
            <a:spLocks noChangeArrowheads="1"/>
          </p:cNvSpPr>
          <p:nvPr/>
        </p:nvSpPr>
        <p:spPr bwMode="auto">
          <a:xfrm>
            <a:off x="1774726" y="6541200"/>
            <a:ext cx="3397071" cy="31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0"/>
          <a:lstStyle/>
          <a:p>
            <a:pPr algn="l" eaLnBrk="0" hangingPunct="0">
              <a:spcBef>
                <a:spcPct val="0"/>
              </a:spcBef>
            </a:pPr>
            <a:r>
              <a:rPr lang="en-GB" sz="700" b="1" dirty="0">
                <a:solidFill>
                  <a:schemeClr val="bg1"/>
                </a:solidFill>
                <a:latin typeface="+mn-lt"/>
              </a:rPr>
              <a:t>DTU Wind</a:t>
            </a:r>
          </a:p>
        </p:txBody>
      </p:sp>
      <p:sp>
        <p:nvSpPr>
          <p:cNvPr id="5" name="date" descr="{&quot;templafy&quot;:{&quot;id&quot;:&quot;0893d94a-e9e9-45e0-8d2e-21459ca1eb52&quot;}}" title="Form.Date">
            <a:extLst>
              <a:ext uri="{FF2B5EF4-FFF2-40B4-BE49-F238E27FC236}">
                <a16:creationId xmlns:a16="http://schemas.microsoft.com/office/drawing/2014/main" id="{792B975C-625D-4095-8E1D-63F20A11B57C}"/>
              </a:ext>
            </a:extLst>
          </p:cNvPr>
          <p:cNvSpPr/>
          <p:nvPr userDrawn="1"/>
        </p:nvSpPr>
        <p:spPr bwMode="auto">
          <a:xfrm>
            <a:off x="251363" y="6541200"/>
            <a:ext cx="1104013" cy="31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  <a:ea typeface="ＭＳ Ｐゴシック" pitchFamily="-80" charset="-128"/>
              </a:rPr>
              <a:t>4 November 2022</a:t>
            </a:r>
          </a:p>
        </p:txBody>
      </p:sp>
      <p:sp>
        <p:nvSpPr>
          <p:cNvPr id="7" name="text" descr="{&quot;templafy&quot;:{&quot;id&quot;:&quot;40d3fb81-62db-4891-a96c-aacd207788d8&quot;}}" title="Form.PresentationTitle">
            <a:extLst>
              <a:ext uri="{FF2B5EF4-FFF2-40B4-BE49-F238E27FC236}">
                <a16:creationId xmlns:a16="http://schemas.microsoft.com/office/drawing/2014/main" id="{06B09BDB-1C7D-4F8A-8F1B-82D88054A428}"/>
              </a:ext>
            </a:extLst>
          </p:cNvPr>
          <p:cNvSpPr txBox="1"/>
          <p:nvPr userDrawn="1"/>
        </p:nvSpPr>
        <p:spPr>
          <a:xfrm>
            <a:off x="5591149" y="6541200"/>
            <a:ext cx="5495949" cy="316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endParaRPr lang="en-GB" sz="7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Top bar">
            <a:extLst>
              <a:ext uri="{FF2B5EF4-FFF2-40B4-BE49-F238E27FC236}">
                <a16:creationId xmlns:a16="http://schemas.microsoft.com/office/drawing/2014/main" id="{35912424-89BF-4A93-9096-3282916C71FE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64" r:id="rId3"/>
    <p:sldLayoutId id="2147483677" r:id="rId4"/>
    <p:sldLayoutId id="2147483672" r:id="rId5"/>
    <p:sldLayoutId id="2147483673" r:id="rId6"/>
    <p:sldLayoutId id="2147483676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980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14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2pPr>
      <a:lvl3pPr marL="6156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828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5pPr>
      <a:lvl6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6pPr>
      <a:lvl7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7pPr>
      <a:lvl8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8pPr>
      <a:lvl9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8" userDrawn="1">
          <p15:clr>
            <a:srgbClr val="F26B43"/>
          </p15:clr>
        </p15:guide>
        <p15:guide id="4" orient="horz" pos="881" userDrawn="1">
          <p15:clr>
            <a:srgbClr val="F26B43"/>
          </p15:clr>
        </p15:guide>
        <p15:guide id="5" orient="horz" pos="1074" userDrawn="1">
          <p15:clr>
            <a:srgbClr val="F26B43"/>
          </p15:clr>
        </p15:guide>
        <p15:guide id="6" orient="horz" pos="39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14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5.xml"/><Relationship Id="rId1" Type="http://schemas.openxmlformats.org/officeDocument/2006/relationships/customXml" Target="../../customXml/item7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13.xml"/><Relationship Id="rId1" Type="http://schemas.openxmlformats.org/officeDocument/2006/relationships/customXml" Target="../../customXml/item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9.xml"/><Relationship Id="rId1" Type="http://schemas.openxmlformats.org/officeDocument/2006/relationships/customXml" Target="../../customXml/item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15.xml"/><Relationship Id="rId1" Type="http://schemas.openxmlformats.org/officeDocument/2006/relationships/customXml" Target="../../customXml/item6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2.xml"/><Relationship Id="rId1" Type="http://schemas.openxmlformats.org/officeDocument/2006/relationships/customXml" Target="../../customXml/item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3EF6E-BC23-40A0-80D4-1EBE64DCC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</a:t>
            </a:fld>
            <a:endParaRPr lang="en-GB" dirty="0"/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Wind </a:t>
            </a:r>
            <a:r>
              <a:rPr lang="es-ES" dirty="0" err="1"/>
              <a:t>profile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3E465E70-F16B-1477-2A0A-C17006E94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5D12364-9AE3-3492-C87D-3D4BD9FB3F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026"/>
          <a:stretch/>
        </p:blipFill>
        <p:spPr>
          <a:xfrm>
            <a:off x="2205880" y="1494576"/>
            <a:ext cx="7778652" cy="496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2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6AE6FEA7-8954-7113-6F03-70E573CA8C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0" r="7471"/>
          <a:stretch/>
        </p:blipFill>
        <p:spPr>
          <a:xfrm>
            <a:off x="2297297" y="2204864"/>
            <a:ext cx="7595817" cy="433633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Wind </a:t>
            </a:r>
            <a:r>
              <a:rPr lang="es-ES" dirty="0" err="1"/>
              <a:t>profile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3E465E70-F16B-1477-2A0A-C17006E94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0754_040.dat file</a:t>
            </a:r>
          </a:p>
          <a:p>
            <a:r>
              <a:rPr lang="es-ES" dirty="0" err="1"/>
              <a:t>Turbulence</a:t>
            </a:r>
            <a:r>
              <a:rPr lang="es-ES" dirty="0"/>
              <a:t> </a:t>
            </a:r>
            <a:r>
              <a:rPr lang="es-ES" dirty="0" err="1"/>
              <a:t>intensity</a:t>
            </a:r>
            <a:r>
              <a:rPr lang="es-ES" dirty="0"/>
              <a:t> = 0.256 --- wind </a:t>
            </a:r>
            <a:r>
              <a:rPr lang="es-ES" dirty="0" err="1"/>
              <a:t>gusts</a:t>
            </a:r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A86BEEE-9AEF-F057-4ECB-2935E8137C68}"/>
              </a:ext>
            </a:extLst>
          </p:cNvPr>
          <p:cNvSpPr txBox="1"/>
          <p:nvPr/>
        </p:nvSpPr>
        <p:spPr>
          <a:xfrm>
            <a:off x="9893114" y="5733256"/>
            <a:ext cx="167353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es-ES" dirty="0">
                <a:solidFill>
                  <a:schemeClr val="accent2"/>
                </a:solidFill>
                <a:latin typeface="+mn-lt"/>
              </a:rPr>
              <a:t>Mean </a:t>
            </a:r>
            <a:r>
              <a:rPr lang="es-ES" dirty="0" err="1">
                <a:solidFill>
                  <a:schemeClr val="accent2"/>
                </a:solidFill>
                <a:latin typeface="+mn-lt"/>
              </a:rPr>
              <a:t>wsp</a:t>
            </a:r>
            <a:r>
              <a:rPr lang="es-ES" dirty="0">
                <a:solidFill>
                  <a:schemeClr val="accent2"/>
                </a:solidFill>
                <a:latin typeface="+mn-lt"/>
              </a:rPr>
              <a:t> = 9 m/s</a:t>
            </a:r>
          </a:p>
        </p:txBody>
      </p:sp>
    </p:spTree>
    <p:extLst>
      <p:ext uri="{BB962C8B-B14F-4D97-AF65-F5344CB8AC3E}">
        <p14:creationId xmlns:p14="http://schemas.microsoft.com/office/powerpoint/2010/main" val="3840671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Wind </a:t>
            </a:r>
            <a:r>
              <a:rPr lang="es-ES" dirty="0" err="1"/>
              <a:t>profile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3E465E70-F16B-1477-2A0A-C17006E94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4BCCFC8-CF13-05B4-EFF1-0BFE74ECC768}"/>
              </a:ext>
            </a:extLst>
          </p:cNvPr>
          <p:cNvSpPr txBox="1"/>
          <p:nvPr/>
        </p:nvSpPr>
        <p:spPr>
          <a:xfrm>
            <a:off x="7031091" y="606022"/>
            <a:ext cx="4032448" cy="8412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es-ES" b="1" dirty="0">
                <a:solidFill>
                  <a:schemeClr val="accent2"/>
                </a:solidFill>
                <a:latin typeface="+mn-lt"/>
              </a:rPr>
              <a:t>Blue line: u </a:t>
            </a:r>
            <a:r>
              <a:rPr lang="es-ES" b="1" dirty="0" err="1">
                <a:solidFill>
                  <a:schemeClr val="accent2"/>
                </a:solidFill>
                <a:latin typeface="+mn-lt"/>
              </a:rPr>
              <a:t>without</a:t>
            </a:r>
            <a:r>
              <a:rPr lang="es-ES" b="1" dirty="0">
                <a:solidFill>
                  <a:schemeClr val="accent2"/>
                </a:solidFill>
                <a:latin typeface="+mn-lt"/>
              </a:rPr>
              <a:t> </a:t>
            </a:r>
            <a:r>
              <a:rPr lang="es-ES" b="1" dirty="0" err="1">
                <a:solidFill>
                  <a:schemeClr val="accent2"/>
                </a:solidFill>
                <a:latin typeface="+mn-lt"/>
              </a:rPr>
              <a:t>constraints</a:t>
            </a:r>
            <a:endParaRPr lang="es-ES" b="1" dirty="0">
              <a:solidFill>
                <a:schemeClr val="accent2"/>
              </a:solidFill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es-ES" b="1" dirty="0">
                <a:solidFill>
                  <a:srgbClr val="FF0000"/>
                </a:solidFill>
                <a:latin typeface="+mn-lt"/>
              </a:rPr>
              <a:t>Red line: u </a:t>
            </a:r>
            <a:r>
              <a:rPr lang="es-ES" b="1" dirty="0" err="1">
                <a:solidFill>
                  <a:srgbClr val="FF0000"/>
                </a:solidFill>
                <a:latin typeface="+mn-lt"/>
              </a:rPr>
              <a:t>with</a:t>
            </a:r>
            <a:r>
              <a:rPr lang="es-ES" b="1" dirty="0">
                <a:solidFill>
                  <a:srgbClr val="FF0000"/>
                </a:solidFill>
                <a:latin typeface="+mn-lt"/>
              </a:rPr>
              <a:t> </a:t>
            </a:r>
            <a:r>
              <a:rPr lang="es-ES" b="1" dirty="0" err="1">
                <a:solidFill>
                  <a:srgbClr val="FF0000"/>
                </a:solidFill>
                <a:latin typeface="+mn-lt"/>
              </a:rPr>
              <a:t>constraints</a:t>
            </a:r>
            <a:endParaRPr lang="es-ES" b="1" dirty="0">
              <a:solidFill>
                <a:srgbClr val="FF0000"/>
              </a:solidFill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es-ES" b="1" dirty="0">
                <a:latin typeface="+mn-lt"/>
              </a:rPr>
              <a:t>Black line: wind </a:t>
            </a:r>
            <a:r>
              <a:rPr lang="es-ES" b="1" dirty="0" err="1">
                <a:latin typeface="+mn-lt"/>
              </a:rPr>
              <a:t>information</a:t>
            </a:r>
            <a:r>
              <a:rPr lang="es-ES" b="1" dirty="0">
                <a:latin typeface="+mn-lt"/>
              </a:rPr>
              <a:t> </a:t>
            </a:r>
            <a:r>
              <a:rPr lang="es-ES" b="1" dirty="0" err="1">
                <a:latin typeface="+mn-lt"/>
              </a:rPr>
              <a:t>from</a:t>
            </a:r>
            <a:r>
              <a:rPr lang="es-ES" b="1" dirty="0">
                <a:latin typeface="+mn-lt"/>
              </a:rPr>
              <a:t> .</a:t>
            </a:r>
            <a:r>
              <a:rPr lang="es-ES" b="1" dirty="0" err="1">
                <a:latin typeface="+mn-lt"/>
              </a:rPr>
              <a:t>dat</a:t>
            </a:r>
            <a:r>
              <a:rPr lang="es-ES" b="1" dirty="0">
                <a:latin typeface="+mn-lt"/>
              </a:rPr>
              <a:t> file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0B11F4D-4883-9FCA-4BD1-DD4715EE26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401"/>
          <a:stretch/>
        </p:blipFill>
        <p:spPr>
          <a:xfrm>
            <a:off x="292077" y="2142985"/>
            <a:ext cx="11606258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39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Wind </a:t>
            </a:r>
            <a:r>
              <a:rPr lang="es-ES" dirty="0" err="1"/>
              <a:t>profile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3E465E70-F16B-1477-2A0A-C17006E94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682EEB9-FA89-65A5-A903-9A36CED186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407"/>
          <a:stretch/>
        </p:blipFill>
        <p:spPr>
          <a:xfrm>
            <a:off x="2062758" y="1390592"/>
            <a:ext cx="8064896" cy="513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295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0D058-DB4E-43C0-9CEB-DA9A954D3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" name="Marcador de contenido 5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99D737D3-3F04-4652-63B0-7C270C8C6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8" t="3713" r="7765" b="3713"/>
          <a:stretch/>
        </p:blipFill>
        <p:spPr>
          <a:xfrm>
            <a:off x="982638" y="691562"/>
            <a:ext cx="10225136" cy="5474876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FFC9F72-412A-D15C-0465-56B5797293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567E9EF-516F-98D7-243D-FE237C96DF9B}"/>
              </a:ext>
            </a:extLst>
          </p:cNvPr>
          <p:cNvSpPr txBox="1"/>
          <p:nvPr/>
        </p:nvSpPr>
        <p:spPr>
          <a:xfrm>
            <a:off x="7391350" y="4869160"/>
            <a:ext cx="3036857" cy="54373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es-ES" dirty="0">
                <a:solidFill>
                  <a:schemeClr val="accent2"/>
                </a:solidFill>
                <a:latin typeface="+mn-lt"/>
              </a:rPr>
              <a:t>Mean </a:t>
            </a:r>
            <a:r>
              <a:rPr lang="es-ES" dirty="0" err="1">
                <a:solidFill>
                  <a:schemeClr val="accent2"/>
                </a:solidFill>
                <a:latin typeface="+mn-lt"/>
              </a:rPr>
              <a:t>wsp</a:t>
            </a:r>
            <a:r>
              <a:rPr lang="es-ES" dirty="0">
                <a:solidFill>
                  <a:schemeClr val="accent2"/>
                </a:solidFill>
                <a:latin typeface="+mn-lt"/>
              </a:rPr>
              <a:t> u = 8.99 m/s</a:t>
            </a:r>
          </a:p>
          <a:p>
            <a:pPr algn="l">
              <a:spcBef>
                <a:spcPts val="432"/>
              </a:spcBef>
            </a:pPr>
            <a:r>
              <a:rPr lang="es-ES" dirty="0">
                <a:solidFill>
                  <a:srgbClr val="FF0000"/>
                </a:solidFill>
                <a:latin typeface="+mn-lt"/>
              </a:rPr>
              <a:t>Mean </a:t>
            </a:r>
            <a:r>
              <a:rPr lang="es-ES" dirty="0" err="1">
                <a:solidFill>
                  <a:srgbClr val="FF0000"/>
                </a:solidFill>
                <a:latin typeface="+mn-lt"/>
              </a:rPr>
              <a:t>wsp</a:t>
            </a:r>
            <a:r>
              <a:rPr lang="es-ES" dirty="0">
                <a:solidFill>
                  <a:srgbClr val="FF0000"/>
                </a:solidFill>
                <a:latin typeface="+mn-lt"/>
              </a:rPr>
              <a:t> </a:t>
            </a:r>
            <a:r>
              <a:rPr lang="es-ES" dirty="0" err="1">
                <a:solidFill>
                  <a:srgbClr val="FF0000"/>
                </a:solidFill>
                <a:latin typeface="+mn-lt"/>
              </a:rPr>
              <a:t>Vy</a:t>
            </a:r>
            <a:r>
              <a:rPr lang="es-ES" dirty="0">
                <a:solidFill>
                  <a:srgbClr val="FF0000"/>
                </a:solidFill>
                <a:latin typeface="+mn-lt"/>
              </a:rPr>
              <a:t> HAWC2 = 8.94 m/s</a:t>
            </a:r>
          </a:p>
        </p:txBody>
      </p:sp>
    </p:spTree>
    <p:extLst>
      <p:ext uri="{BB962C8B-B14F-4D97-AF65-F5344CB8AC3E}">
        <p14:creationId xmlns:p14="http://schemas.microsoft.com/office/powerpoint/2010/main" val="2935455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Outline</a:t>
            </a:r>
            <a:r>
              <a:rPr lang="es-ES" dirty="0"/>
              <a:t> </a:t>
            </a:r>
            <a:r>
              <a:rPr lang="es-ES" dirty="0" err="1"/>
              <a:t>paper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5A4E5D-25D8-981D-FAA3-C66AA44BE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589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s-ES" dirty="0" err="1"/>
              <a:t>Introduction</a:t>
            </a:r>
            <a:r>
              <a:rPr lang="es-ES" dirty="0"/>
              <a:t>: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upcoming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a </a:t>
            </a:r>
            <a:r>
              <a:rPr lang="es-ES" dirty="0" err="1"/>
              <a:t>storm</a:t>
            </a:r>
            <a:r>
              <a:rPr lang="es-ES" dirty="0"/>
              <a:t> and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importance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react</a:t>
            </a:r>
            <a:r>
              <a:rPr lang="es-ES" dirty="0"/>
              <a:t> </a:t>
            </a:r>
            <a:r>
              <a:rPr lang="es-ES" dirty="0" err="1"/>
              <a:t>accordingly</a:t>
            </a:r>
            <a:endParaRPr lang="es-ES" dirty="0"/>
          </a:p>
          <a:p>
            <a:pPr marL="417600" lvl="2" indent="0">
              <a:lnSpc>
                <a:spcPct val="150000"/>
              </a:lnSpc>
              <a:buNone/>
            </a:pPr>
            <a:r>
              <a:rPr lang="es-ES" dirty="0"/>
              <a:t>1.1.	</a:t>
            </a:r>
            <a:r>
              <a:rPr lang="es-ES" dirty="0" err="1"/>
              <a:t>Storms</a:t>
            </a:r>
            <a:r>
              <a:rPr lang="es-ES" dirty="0"/>
              <a:t>: </a:t>
            </a:r>
            <a:r>
              <a:rPr lang="es-ES" dirty="0" err="1"/>
              <a:t>Why</a:t>
            </a:r>
            <a:r>
              <a:rPr lang="es-ES" dirty="0"/>
              <a:t> </a:t>
            </a:r>
            <a:r>
              <a:rPr lang="es-ES" dirty="0" err="1"/>
              <a:t>they</a:t>
            </a:r>
            <a:r>
              <a:rPr lang="es-ES" dirty="0"/>
              <a:t> </a:t>
            </a:r>
            <a:r>
              <a:rPr lang="es-ES" dirty="0" err="1"/>
              <a:t>should</a:t>
            </a:r>
            <a:r>
              <a:rPr lang="es-ES" dirty="0"/>
              <a:t> be </a:t>
            </a:r>
            <a:r>
              <a:rPr lang="es-ES" dirty="0" err="1"/>
              <a:t>analyzed</a:t>
            </a:r>
            <a:r>
              <a:rPr lang="es-ES" dirty="0"/>
              <a:t> in a </a:t>
            </a:r>
            <a:r>
              <a:rPr lang="es-ES" dirty="0" err="1"/>
              <a:t>wind</a:t>
            </a:r>
            <a:r>
              <a:rPr lang="es-ES" dirty="0"/>
              <a:t> turbine </a:t>
            </a:r>
            <a:r>
              <a:rPr lang="es-ES" dirty="0" err="1"/>
              <a:t>context</a:t>
            </a:r>
            <a:endParaRPr lang="es-ES" dirty="0"/>
          </a:p>
          <a:p>
            <a:pPr marL="417600" lvl="2" indent="0">
              <a:lnSpc>
                <a:spcPct val="150000"/>
              </a:lnSpc>
              <a:buNone/>
            </a:pPr>
            <a:r>
              <a:rPr lang="es-ES" dirty="0"/>
              <a:t>1.2.	General </a:t>
            </a:r>
            <a:r>
              <a:rPr lang="es-ES" dirty="0" err="1"/>
              <a:t>procedure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wind</a:t>
            </a:r>
            <a:r>
              <a:rPr lang="es-ES" dirty="0"/>
              <a:t> turbines </a:t>
            </a:r>
            <a:r>
              <a:rPr lang="es-ES" dirty="0" err="1"/>
              <a:t>during</a:t>
            </a:r>
            <a:r>
              <a:rPr lang="es-ES" dirty="0"/>
              <a:t> a </a:t>
            </a:r>
            <a:r>
              <a:rPr lang="es-ES" dirty="0" err="1"/>
              <a:t>storm</a:t>
            </a:r>
            <a:endParaRPr lang="es-ES" dirty="0"/>
          </a:p>
          <a:p>
            <a:pPr marL="417600" lvl="2" indent="0">
              <a:lnSpc>
                <a:spcPct val="150000"/>
              </a:lnSpc>
              <a:buNone/>
            </a:pPr>
            <a:r>
              <a:rPr lang="es-ES" dirty="0"/>
              <a:t>1.3.  </a:t>
            </a:r>
            <a:r>
              <a:rPr lang="es-ES" dirty="0" err="1"/>
              <a:t>Objective</a:t>
            </a:r>
            <a:r>
              <a:rPr lang="es-ES" dirty="0"/>
              <a:t> and </a:t>
            </a:r>
            <a:r>
              <a:rPr lang="es-ES" dirty="0" err="1"/>
              <a:t>significance</a:t>
            </a:r>
            <a:endParaRPr lang="es-ES" dirty="0"/>
          </a:p>
          <a:p>
            <a:pPr marL="417600" lvl="2" indent="0">
              <a:lnSpc>
                <a:spcPct val="150000"/>
              </a:lnSpc>
              <a:buNone/>
            </a:pPr>
            <a:r>
              <a:rPr lang="es-ES" dirty="0"/>
              <a:t>1.4. </a:t>
            </a:r>
            <a:r>
              <a:rPr lang="es-ES" dirty="0" err="1"/>
              <a:t>Introduction</a:t>
            </a:r>
            <a:r>
              <a:rPr lang="es-ES" dirty="0"/>
              <a:t>: </a:t>
            </a:r>
            <a:r>
              <a:rPr lang="es-ES" dirty="0" err="1"/>
              <a:t>Simulation</a:t>
            </a:r>
            <a:r>
              <a:rPr lang="es-ES" dirty="0"/>
              <a:t> </a:t>
            </a:r>
            <a:r>
              <a:rPr lang="es-ES" dirty="0" err="1"/>
              <a:t>using</a:t>
            </a:r>
            <a:r>
              <a:rPr lang="es-ES" dirty="0"/>
              <a:t> HAWC2 and ABAQUS. </a:t>
            </a:r>
            <a:r>
              <a:rPr lang="es-ES" dirty="0" err="1"/>
              <a:t>Why</a:t>
            </a:r>
            <a:r>
              <a:rPr lang="es-ES" dirty="0"/>
              <a:t> </a:t>
            </a:r>
            <a:r>
              <a:rPr lang="es-ES" dirty="0" err="1"/>
              <a:t>linking</a:t>
            </a:r>
            <a:r>
              <a:rPr lang="es-ES" dirty="0"/>
              <a:t> </a:t>
            </a:r>
            <a:r>
              <a:rPr lang="es-ES" dirty="0" err="1"/>
              <a:t>these</a:t>
            </a:r>
            <a:r>
              <a:rPr lang="es-ES" dirty="0"/>
              <a:t> </a:t>
            </a:r>
            <a:r>
              <a:rPr lang="es-ES" dirty="0" err="1"/>
              <a:t>programs</a:t>
            </a:r>
            <a:r>
              <a:rPr lang="es-ES" dirty="0"/>
              <a:t>?</a:t>
            </a:r>
          </a:p>
          <a:p>
            <a:pPr marL="5589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s-ES" dirty="0"/>
              <a:t>MATLAB interface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predict</a:t>
            </a:r>
            <a:r>
              <a:rPr lang="es-ES" dirty="0"/>
              <a:t> </a:t>
            </a:r>
            <a:r>
              <a:rPr lang="es-ES" dirty="0" err="1"/>
              <a:t>wind</a:t>
            </a:r>
            <a:r>
              <a:rPr lang="es-ES" dirty="0"/>
              <a:t> turbine </a:t>
            </a:r>
            <a:r>
              <a:rPr lang="es-ES" dirty="0" err="1"/>
              <a:t>blade</a:t>
            </a:r>
            <a:r>
              <a:rPr lang="es-ES" dirty="0"/>
              <a:t> </a:t>
            </a:r>
            <a:r>
              <a:rPr lang="es-ES" dirty="0" err="1"/>
              <a:t>behaviour</a:t>
            </a:r>
            <a:r>
              <a:rPr lang="es-ES" dirty="0"/>
              <a:t> </a:t>
            </a:r>
            <a:r>
              <a:rPr lang="es-ES" dirty="0" err="1"/>
              <a:t>during</a:t>
            </a:r>
            <a:r>
              <a:rPr lang="es-ES" dirty="0"/>
              <a:t> a </a:t>
            </a:r>
            <a:r>
              <a:rPr lang="es-ES" dirty="0" err="1"/>
              <a:t>storm</a:t>
            </a:r>
            <a:endParaRPr lang="es-ES" dirty="0"/>
          </a:p>
          <a:p>
            <a:pPr marL="417600" lvl="2" indent="0">
              <a:lnSpc>
                <a:spcPct val="150000"/>
              </a:lnSpc>
              <a:buNone/>
            </a:pPr>
            <a:r>
              <a:rPr lang="es-ES" dirty="0"/>
              <a:t>2.1.	</a:t>
            </a:r>
            <a:r>
              <a:rPr lang="es-ES" dirty="0" err="1"/>
              <a:t>Workflow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simulation</a:t>
            </a:r>
            <a:endParaRPr lang="es-ES" dirty="0"/>
          </a:p>
          <a:p>
            <a:pPr marL="5589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s-ES" dirty="0"/>
              <a:t>Case </a:t>
            </a:r>
            <a:r>
              <a:rPr lang="es-ES" dirty="0" err="1"/>
              <a:t>study</a:t>
            </a:r>
            <a:r>
              <a:rPr lang="es-ES" dirty="0"/>
              <a:t>: Real </a:t>
            </a:r>
            <a:r>
              <a:rPr lang="es-ES" dirty="0" err="1"/>
              <a:t>example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a </a:t>
            </a:r>
            <a:r>
              <a:rPr lang="es-ES" dirty="0" err="1"/>
              <a:t>storm</a:t>
            </a:r>
            <a:r>
              <a:rPr lang="es-ES" dirty="0"/>
              <a:t> </a:t>
            </a:r>
            <a:r>
              <a:rPr lang="es-ES" dirty="0" err="1"/>
              <a:t>simulation</a:t>
            </a:r>
            <a:r>
              <a:rPr lang="es-ES" dirty="0"/>
              <a:t> and </a:t>
            </a:r>
            <a:r>
              <a:rPr lang="es-ES" dirty="0" err="1"/>
              <a:t>results</a:t>
            </a:r>
            <a:r>
              <a:rPr lang="es-ES" dirty="0"/>
              <a:t> </a:t>
            </a:r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MATLAB interface</a:t>
            </a:r>
          </a:p>
          <a:p>
            <a:pPr marL="5589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s-ES" dirty="0" err="1"/>
              <a:t>Conclusion</a:t>
            </a:r>
            <a:r>
              <a:rPr lang="es-ES" dirty="0"/>
              <a:t>: </a:t>
            </a:r>
            <a:r>
              <a:rPr lang="es-ES" dirty="0" err="1"/>
              <a:t>added</a:t>
            </a:r>
            <a:r>
              <a:rPr lang="es-ES" dirty="0"/>
              <a:t> </a:t>
            </a:r>
            <a:r>
              <a:rPr lang="es-ES" dirty="0" err="1"/>
              <a:t>value</a:t>
            </a:r>
            <a:r>
              <a:rPr lang="es-ES" dirty="0"/>
              <a:t> to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research</a:t>
            </a:r>
            <a:r>
              <a:rPr lang="es-ES" dirty="0"/>
              <a:t> </a:t>
            </a:r>
            <a:r>
              <a:rPr lang="es-ES" dirty="0" err="1"/>
              <a:t>community</a:t>
            </a:r>
            <a:r>
              <a:rPr lang="es-ES" dirty="0"/>
              <a:t> (</a:t>
            </a:r>
            <a:r>
              <a:rPr lang="es-ES" dirty="0" err="1"/>
              <a:t>answer</a:t>
            </a:r>
            <a:r>
              <a:rPr lang="es-ES" dirty="0"/>
              <a:t> to </a:t>
            </a:r>
            <a:r>
              <a:rPr lang="es-ES" dirty="0" err="1"/>
              <a:t>introduction</a:t>
            </a:r>
            <a:r>
              <a:rPr lang="es-ES" dirty="0"/>
              <a:t>).</a:t>
            </a:r>
          </a:p>
          <a:p>
            <a:pPr marL="216000" lvl="1" indent="0">
              <a:lnSpc>
                <a:spcPct val="150000"/>
              </a:lnSpc>
              <a:buNone/>
            </a:pPr>
            <a:r>
              <a:rPr lang="es-ES" dirty="0"/>
              <a:t> </a:t>
            </a:r>
          </a:p>
          <a:p>
            <a:pPr marL="558900" lvl="1" indent="-342900">
              <a:lnSpc>
                <a:spcPct val="150000"/>
              </a:lnSpc>
              <a:buFont typeface="+mj-lt"/>
              <a:buAutoNum type="arabicPeriod"/>
            </a:pPr>
            <a:endParaRPr lang="es-ES" dirty="0"/>
          </a:p>
          <a:p>
            <a:pPr lvl="1">
              <a:lnSpc>
                <a:spcPct val="150000"/>
              </a:lnSpc>
            </a:pPr>
            <a:endParaRPr lang="es-ES" dirty="0"/>
          </a:p>
          <a:p>
            <a:pPr lvl="1">
              <a:lnSpc>
                <a:spcPct val="150000"/>
              </a:lnSpc>
            </a:pPr>
            <a:endParaRPr lang="es-ES" dirty="0"/>
          </a:p>
          <a:p>
            <a:pPr lvl="1">
              <a:lnSpc>
                <a:spcPct val="150000"/>
              </a:lnSpc>
            </a:pPr>
            <a:endParaRPr lang="es-ES" dirty="0"/>
          </a:p>
          <a:p>
            <a:pPr lvl="2">
              <a:lnSpc>
                <a:spcPct val="150000"/>
              </a:lnSpc>
            </a:pP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32D74BE-73BD-23EE-BF2C-ACCAA55993AE}"/>
              </a:ext>
            </a:extLst>
          </p:cNvPr>
          <p:cNvSpPr txBox="1"/>
          <p:nvPr/>
        </p:nvSpPr>
        <p:spPr>
          <a:xfrm>
            <a:off x="7319342" y="912485"/>
            <a:ext cx="396044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es-ES" sz="2000" dirty="0" err="1">
                <a:solidFill>
                  <a:srgbClr val="FF0000"/>
                </a:solidFill>
                <a:latin typeface="+mn-lt"/>
              </a:rPr>
              <a:t>Modified</a:t>
            </a:r>
            <a:r>
              <a:rPr lang="es-ES" sz="2000" dirty="0">
                <a:solidFill>
                  <a:srgbClr val="FF0000"/>
                </a:solidFill>
                <a:latin typeface="+mn-lt"/>
              </a:rPr>
              <a:t> </a:t>
            </a:r>
            <a:r>
              <a:rPr lang="es-ES" sz="2000" dirty="0" err="1">
                <a:solidFill>
                  <a:srgbClr val="FF0000"/>
                </a:solidFill>
                <a:latin typeface="+mn-lt"/>
              </a:rPr>
              <a:t>version</a:t>
            </a:r>
            <a:r>
              <a:rPr lang="es-ES" sz="2000" dirty="0">
                <a:solidFill>
                  <a:srgbClr val="FF0000"/>
                </a:solidFill>
                <a:latin typeface="+mn-lt"/>
              </a:rPr>
              <a:t> after </a:t>
            </a:r>
            <a:r>
              <a:rPr lang="es-ES" sz="2000" dirty="0" err="1">
                <a:solidFill>
                  <a:srgbClr val="FF0000"/>
                </a:solidFill>
                <a:latin typeface="+mn-lt"/>
              </a:rPr>
              <a:t>the</a:t>
            </a:r>
            <a:r>
              <a:rPr lang="es-ES" sz="2000" dirty="0">
                <a:solidFill>
                  <a:srgbClr val="FF0000"/>
                </a:solidFill>
                <a:latin typeface="+mn-lt"/>
              </a:rPr>
              <a:t> meeting</a:t>
            </a:r>
          </a:p>
        </p:txBody>
      </p:sp>
    </p:spTree>
    <p:extLst>
      <p:ext uri="{BB962C8B-B14F-4D97-AF65-F5344CB8AC3E}">
        <p14:creationId xmlns:p14="http://schemas.microsoft.com/office/powerpoint/2010/main" val="1616946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4358EA-4D5B-461F-997D-DE6729900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6684" y="2888940"/>
            <a:ext cx="9397044" cy="1080120"/>
          </a:xfrm>
        </p:spPr>
        <p:txBody>
          <a:bodyPr/>
          <a:lstStyle/>
          <a:p>
            <a:r>
              <a:rPr lang="en-GB" dirty="0"/>
              <a:t>For next meeting…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16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458036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next</a:t>
            </a:r>
            <a:r>
              <a:rPr lang="es-ES" dirty="0"/>
              <a:t> meeting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5A4E5D-25D8-981D-FAA3-C66AA44BE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 err="1"/>
              <a:t>Turbulence</a:t>
            </a:r>
            <a:r>
              <a:rPr lang="es-ES" dirty="0"/>
              <a:t> box: </a:t>
            </a:r>
            <a:r>
              <a:rPr lang="es-ES" dirty="0" err="1"/>
              <a:t>coordinates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 err="1"/>
              <a:t>Automate</a:t>
            </a:r>
            <a:r>
              <a:rPr lang="es-ES" dirty="0"/>
              <a:t> </a:t>
            </a:r>
            <a:r>
              <a:rPr lang="es-ES" dirty="0" err="1"/>
              <a:t>process</a:t>
            </a:r>
            <a:r>
              <a:rPr lang="es-ES" dirty="0"/>
              <a:t> </a:t>
            </a:r>
          </a:p>
          <a:p>
            <a:pPr>
              <a:lnSpc>
                <a:spcPct val="150000"/>
              </a:lnSpc>
            </a:pPr>
            <a:r>
              <a:rPr lang="es-ES" dirty="0"/>
              <a:t>Wind </a:t>
            </a:r>
            <a:r>
              <a:rPr lang="es-ES" dirty="0" err="1"/>
              <a:t>coordinates</a:t>
            </a:r>
            <a:r>
              <a:rPr lang="es-ES" dirty="0"/>
              <a:t> vs. General </a:t>
            </a:r>
            <a:r>
              <a:rPr lang="es-ES" dirty="0" err="1"/>
              <a:t>coordinates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 err="1"/>
              <a:t>Coordinates</a:t>
            </a:r>
            <a:r>
              <a:rPr lang="es-ES" dirty="0"/>
              <a:t> in Python </a:t>
            </a:r>
            <a:r>
              <a:rPr lang="es-ES" dirty="0" err="1"/>
              <a:t>code</a:t>
            </a:r>
            <a:r>
              <a:rPr lang="es-ES" dirty="0"/>
              <a:t>?</a:t>
            </a:r>
          </a:p>
          <a:p>
            <a:pPr>
              <a:lnSpc>
                <a:spcPct val="150000"/>
              </a:lnSpc>
            </a:pPr>
            <a:endParaRPr lang="es-ES" dirty="0"/>
          </a:p>
          <a:p>
            <a:pPr marL="0" indent="0">
              <a:lnSpc>
                <a:spcPct val="150000"/>
              </a:lnSpc>
              <a:buNone/>
            </a:pPr>
            <a:endParaRPr lang="es-ES" dirty="0"/>
          </a:p>
          <a:p>
            <a:pPr>
              <a:lnSpc>
                <a:spcPct val="150000"/>
              </a:lnSpc>
            </a:pPr>
            <a:r>
              <a:rPr lang="es-ES" dirty="0" err="1"/>
              <a:t>Suggestions</a:t>
            </a:r>
            <a:r>
              <a:rPr lang="es-ES" dirty="0"/>
              <a:t>?</a:t>
            </a:r>
          </a:p>
          <a:p>
            <a:pPr marL="216000" lvl="1" indent="0">
              <a:buNone/>
            </a:pPr>
            <a:endParaRPr lang="es-ES" dirty="0"/>
          </a:p>
          <a:p>
            <a:pPr lvl="1"/>
            <a:endParaRPr lang="es-ES" dirty="0"/>
          </a:p>
          <a:p>
            <a:pPr lvl="1"/>
            <a:endParaRPr lang="es-ES" dirty="0"/>
          </a:p>
          <a:p>
            <a:pPr lvl="1"/>
            <a:endParaRPr lang="es-ES" dirty="0"/>
          </a:p>
          <a:p>
            <a:pPr lvl="2"/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1647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7CA06F-7DC0-B18A-100F-8C8A97FAF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2960FE-B308-D9CA-AF92-B43BD7459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3972F25-9D5C-CE34-BADC-A541AC1527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18</a:t>
            </a:fld>
            <a:endParaRPr lang="en-GB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0A9EA20-B7AC-BBAD-A5DB-B3BB1418A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911" y="501236"/>
            <a:ext cx="7616590" cy="585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114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next</a:t>
            </a:r>
            <a:r>
              <a:rPr lang="es-ES" dirty="0"/>
              <a:t> meeting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5A4E5D-25D8-981D-FAA3-C66AA44BE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 err="1"/>
              <a:t>Turbulence</a:t>
            </a:r>
            <a:r>
              <a:rPr lang="es-ES" dirty="0"/>
              <a:t> box: </a:t>
            </a:r>
            <a:r>
              <a:rPr lang="es-ES" dirty="0" err="1"/>
              <a:t>coordinates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 err="1"/>
              <a:t>Automate</a:t>
            </a:r>
            <a:r>
              <a:rPr lang="es-ES" dirty="0"/>
              <a:t> </a:t>
            </a:r>
            <a:r>
              <a:rPr lang="es-ES" dirty="0" err="1"/>
              <a:t>process</a:t>
            </a:r>
            <a:r>
              <a:rPr lang="es-ES" dirty="0"/>
              <a:t> </a:t>
            </a:r>
          </a:p>
          <a:p>
            <a:pPr>
              <a:lnSpc>
                <a:spcPct val="150000"/>
              </a:lnSpc>
            </a:pPr>
            <a:r>
              <a:rPr lang="es-ES" dirty="0"/>
              <a:t>Wind </a:t>
            </a:r>
            <a:r>
              <a:rPr lang="es-ES" dirty="0" err="1"/>
              <a:t>coordinates</a:t>
            </a:r>
            <a:r>
              <a:rPr lang="es-ES" dirty="0"/>
              <a:t> vs. General </a:t>
            </a:r>
            <a:r>
              <a:rPr lang="es-ES" dirty="0" err="1"/>
              <a:t>coordinates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 err="1"/>
              <a:t>Coordinates</a:t>
            </a:r>
            <a:r>
              <a:rPr lang="es-ES" dirty="0"/>
              <a:t> in Python </a:t>
            </a:r>
            <a:r>
              <a:rPr lang="es-ES" dirty="0" err="1"/>
              <a:t>code</a:t>
            </a:r>
            <a:r>
              <a:rPr lang="es-ES" dirty="0"/>
              <a:t>?</a:t>
            </a:r>
          </a:p>
          <a:p>
            <a:pPr>
              <a:lnSpc>
                <a:spcPct val="150000"/>
              </a:lnSpc>
            </a:pPr>
            <a:r>
              <a:rPr lang="es-ES" b="1" dirty="0">
                <a:solidFill>
                  <a:srgbClr val="FF0000"/>
                </a:solidFill>
              </a:rPr>
              <a:t>Wind </a:t>
            </a:r>
            <a:r>
              <a:rPr lang="es-ES" b="1" dirty="0" err="1">
                <a:solidFill>
                  <a:srgbClr val="FF0000"/>
                </a:solidFill>
              </a:rPr>
              <a:t>profile</a:t>
            </a:r>
            <a:r>
              <a:rPr lang="es-ES" b="1" dirty="0">
                <a:solidFill>
                  <a:srgbClr val="FF0000"/>
                </a:solidFill>
              </a:rPr>
              <a:t> .</a:t>
            </a:r>
            <a:r>
              <a:rPr lang="es-ES" b="1" dirty="0" err="1">
                <a:solidFill>
                  <a:srgbClr val="FF0000"/>
                </a:solidFill>
              </a:rPr>
              <a:t>dat</a:t>
            </a:r>
            <a:r>
              <a:rPr lang="es-ES" b="1" dirty="0">
                <a:solidFill>
                  <a:srgbClr val="FF0000"/>
                </a:solidFill>
              </a:rPr>
              <a:t> files: </a:t>
            </a:r>
            <a:r>
              <a:rPr lang="es-ES" b="1" dirty="0" err="1">
                <a:solidFill>
                  <a:srgbClr val="FF0000"/>
                </a:solidFill>
              </a:rPr>
              <a:t>measure</a:t>
            </a:r>
            <a:r>
              <a:rPr lang="es-ES" b="1" dirty="0">
                <a:solidFill>
                  <a:srgbClr val="FF0000"/>
                </a:solidFill>
              </a:rPr>
              <a:t> u </a:t>
            </a:r>
            <a:r>
              <a:rPr lang="es-ES" b="1" dirty="0" err="1">
                <a:solidFill>
                  <a:srgbClr val="FF0000"/>
                </a:solidFill>
              </a:rPr>
              <a:t>component</a:t>
            </a:r>
            <a:r>
              <a:rPr lang="es-ES" b="1" dirty="0">
                <a:solidFill>
                  <a:srgbClr val="FF0000"/>
                </a:solidFill>
              </a:rPr>
              <a:t>?</a:t>
            </a:r>
          </a:p>
          <a:p>
            <a:pPr>
              <a:lnSpc>
                <a:spcPct val="150000"/>
              </a:lnSpc>
            </a:pPr>
            <a:endParaRPr lang="es-ES" dirty="0"/>
          </a:p>
          <a:p>
            <a:pPr marL="0" indent="0">
              <a:lnSpc>
                <a:spcPct val="150000"/>
              </a:lnSpc>
              <a:buNone/>
            </a:pPr>
            <a:endParaRPr lang="es-ES" dirty="0"/>
          </a:p>
          <a:p>
            <a:pPr>
              <a:lnSpc>
                <a:spcPct val="150000"/>
              </a:lnSpc>
            </a:pPr>
            <a:r>
              <a:rPr lang="es-ES" dirty="0" err="1"/>
              <a:t>Suggestions</a:t>
            </a:r>
            <a:r>
              <a:rPr lang="es-ES" dirty="0"/>
              <a:t>?</a:t>
            </a:r>
          </a:p>
          <a:p>
            <a:pPr marL="216000" lvl="1" indent="0">
              <a:buNone/>
            </a:pPr>
            <a:endParaRPr lang="es-ES" dirty="0"/>
          </a:p>
          <a:p>
            <a:pPr lvl="1"/>
            <a:endParaRPr lang="es-ES" dirty="0"/>
          </a:p>
          <a:p>
            <a:pPr lvl="1"/>
            <a:endParaRPr lang="es-ES" dirty="0"/>
          </a:p>
          <a:p>
            <a:pPr lvl="1"/>
            <a:endParaRPr lang="es-ES" dirty="0"/>
          </a:p>
          <a:p>
            <a:pPr lvl="2"/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579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4358EA-4D5B-461F-997D-DE6729900D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6000" dirty="0"/>
              <a:t>3D blade model updating by coupling HAWC2 and ABAQUS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8CE6942-A17C-4247-86C6-41FACF7E90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Maria Luz Castilla Mena (s212601@dtu.dk)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2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141125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B9D89-4678-4B3C-8679-3E429EFB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5890CD-8F90-4FE7-841F-F7B0C2865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From last meeting</a:t>
            </a:r>
          </a:p>
          <a:p>
            <a:pPr>
              <a:lnSpc>
                <a:spcPct val="150000"/>
              </a:lnSpc>
            </a:pPr>
            <a:r>
              <a:rPr lang="en-GB" dirty="0"/>
              <a:t>Progress of the project</a:t>
            </a:r>
          </a:p>
          <a:p>
            <a:pPr>
              <a:lnSpc>
                <a:spcPct val="150000"/>
              </a:lnSpc>
            </a:pPr>
            <a:r>
              <a:rPr lang="en-GB" dirty="0"/>
              <a:t>For the next meeting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3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509750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1643D1-7069-7BDB-2B6B-72890AC25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last</a:t>
            </a:r>
            <a:r>
              <a:rPr lang="es-ES" dirty="0"/>
              <a:t> meeting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887301-F84D-6382-FA02-9169DDD22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u="sng" dirty="0" err="1"/>
              <a:t>Main</a:t>
            </a:r>
            <a:r>
              <a:rPr lang="es-ES" u="sng" dirty="0"/>
              <a:t> </a:t>
            </a:r>
            <a:r>
              <a:rPr lang="es-ES" u="sng" dirty="0" err="1"/>
              <a:t>objective</a:t>
            </a:r>
            <a:r>
              <a:rPr lang="es-ES" dirty="0"/>
              <a:t>: </a:t>
            </a:r>
            <a:r>
              <a:rPr lang="es-ES" dirty="0" err="1"/>
              <a:t>Create</a:t>
            </a:r>
            <a:r>
              <a:rPr lang="es-ES" dirty="0"/>
              <a:t> a </a:t>
            </a:r>
            <a:r>
              <a:rPr lang="es-ES" dirty="0" err="1"/>
              <a:t>practical</a:t>
            </a:r>
            <a:r>
              <a:rPr lang="es-ES" dirty="0"/>
              <a:t> </a:t>
            </a:r>
            <a:r>
              <a:rPr lang="es-ES" dirty="0" err="1"/>
              <a:t>wind</a:t>
            </a:r>
            <a:r>
              <a:rPr lang="es-ES" dirty="0"/>
              <a:t> case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demonstrate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MATLAB interface</a:t>
            </a:r>
          </a:p>
          <a:p>
            <a:pPr>
              <a:lnSpc>
                <a:spcPct val="150000"/>
              </a:lnSpc>
            </a:pPr>
            <a:endParaRPr lang="es-ES" dirty="0"/>
          </a:p>
          <a:p>
            <a:pPr>
              <a:lnSpc>
                <a:spcPct val="150000"/>
              </a:lnSpc>
            </a:pPr>
            <a:r>
              <a:rPr lang="es-ES" u="sng" dirty="0" err="1"/>
              <a:t>Goal</a:t>
            </a:r>
            <a:r>
              <a:rPr lang="es-ES" dirty="0"/>
              <a:t>: </a:t>
            </a:r>
            <a:r>
              <a:rPr lang="es-ES" dirty="0" err="1"/>
              <a:t>Generate</a:t>
            </a:r>
            <a:r>
              <a:rPr lang="es-ES" dirty="0"/>
              <a:t> 3D </a:t>
            </a:r>
            <a:r>
              <a:rPr lang="es-ES" dirty="0" err="1"/>
              <a:t>turbulence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a 1D </a:t>
            </a:r>
            <a:r>
              <a:rPr lang="es-ES" dirty="0" err="1"/>
              <a:t>profile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/>
              <a:t>I </a:t>
            </a:r>
            <a:r>
              <a:rPr lang="es-ES" dirty="0" err="1"/>
              <a:t>currently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real data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“u” </a:t>
            </a:r>
            <a:r>
              <a:rPr lang="es-ES" dirty="0" err="1"/>
              <a:t>wind</a:t>
            </a:r>
            <a:r>
              <a:rPr lang="es-ES" dirty="0"/>
              <a:t> </a:t>
            </a:r>
            <a:r>
              <a:rPr lang="es-ES" dirty="0" err="1"/>
              <a:t>direction</a:t>
            </a:r>
            <a:r>
              <a:rPr lang="es-ES" dirty="0"/>
              <a:t> in Tarifa (600sec </a:t>
            </a:r>
            <a:r>
              <a:rPr lang="es-ES" dirty="0" err="1"/>
              <a:t>simulation</a:t>
            </a:r>
            <a:r>
              <a:rPr lang="es-ES" dirty="0"/>
              <a:t>)</a:t>
            </a:r>
          </a:p>
          <a:p>
            <a:pPr lvl="1">
              <a:lnSpc>
                <a:spcPct val="150000"/>
              </a:lnSpc>
            </a:pPr>
            <a:r>
              <a:rPr lang="es-ES" dirty="0"/>
              <a:t>I </a:t>
            </a:r>
            <a:r>
              <a:rPr lang="es-ES" dirty="0" err="1"/>
              <a:t>need</a:t>
            </a:r>
            <a:r>
              <a:rPr lang="es-ES" dirty="0"/>
              <a:t> to </a:t>
            </a:r>
            <a:r>
              <a:rPr lang="es-ES" dirty="0" err="1"/>
              <a:t>generate</a:t>
            </a:r>
            <a:r>
              <a:rPr lang="es-ES" dirty="0"/>
              <a:t> “v” and “w” wind </a:t>
            </a:r>
            <a:r>
              <a:rPr lang="es-ES" dirty="0" err="1"/>
              <a:t>direction</a:t>
            </a:r>
            <a:r>
              <a:rPr lang="es-ES" dirty="0"/>
              <a:t> data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1D </a:t>
            </a:r>
            <a:r>
              <a:rPr lang="es-ES" dirty="0" err="1"/>
              <a:t>profile</a:t>
            </a:r>
            <a:r>
              <a:rPr lang="es-ES" dirty="0"/>
              <a:t> I have</a:t>
            </a:r>
          </a:p>
          <a:p>
            <a:pPr lvl="1">
              <a:lnSpc>
                <a:spcPct val="150000"/>
              </a:lnSpc>
            </a:pPr>
            <a:endParaRPr lang="es-ES" dirty="0"/>
          </a:p>
          <a:p>
            <a:pPr>
              <a:lnSpc>
                <a:spcPct val="150000"/>
              </a:lnSpc>
            </a:pPr>
            <a:r>
              <a:rPr lang="es-ES" u="sng" dirty="0" err="1"/>
              <a:t>How</a:t>
            </a:r>
            <a:r>
              <a:rPr lang="es-ES" dirty="0"/>
              <a:t>: </a:t>
            </a:r>
            <a:r>
              <a:rPr lang="es-ES" dirty="0" err="1"/>
              <a:t>hipersim</a:t>
            </a:r>
            <a:r>
              <a:rPr lang="es-ES" dirty="0"/>
              <a:t> Python </a:t>
            </a:r>
            <a:r>
              <a:rPr lang="es-ES" dirty="0" err="1"/>
              <a:t>library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 err="1"/>
              <a:t>Generate</a:t>
            </a:r>
            <a:r>
              <a:rPr lang="es-ES" dirty="0"/>
              <a:t> .</a:t>
            </a:r>
            <a:r>
              <a:rPr lang="es-ES" dirty="0" err="1"/>
              <a:t>bin</a:t>
            </a:r>
            <a:r>
              <a:rPr lang="es-ES" dirty="0"/>
              <a:t> </a:t>
            </a:r>
            <a:r>
              <a:rPr lang="es-ES" dirty="0" err="1"/>
              <a:t>turbulence</a:t>
            </a:r>
            <a:r>
              <a:rPr lang="es-ES" dirty="0"/>
              <a:t> files in </a:t>
            </a:r>
            <a:r>
              <a:rPr lang="es-ES" dirty="0" err="1"/>
              <a:t>the</a:t>
            </a:r>
            <a:r>
              <a:rPr lang="es-ES" dirty="0"/>
              <a:t> “u”, “v” and “w” </a:t>
            </a:r>
            <a:r>
              <a:rPr lang="es-ES" dirty="0" err="1"/>
              <a:t>direction</a:t>
            </a:r>
            <a:r>
              <a:rPr lang="es-ES" dirty="0"/>
              <a:t> to </a:t>
            </a:r>
            <a:r>
              <a:rPr lang="es-ES" dirty="0" err="1"/>
              <a:t>generate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wind </a:t>
            </a:r>
            <a:r>
              <a:rPr lang="es-ES" dirty="0" err="1"/>
              <a:t>profile</a:t>
            </a:r>
            <a:r>
              <a:rPr lang="es-ES" dirty="0"/>
              <a:t> in HAWC2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20A2A1-C7C9-379B-E85C-E3B32504B1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341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4358EA-4D5B-461F-997D-DE6729900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2798" y="2276872"/>
            <a:ext cx="7344816" cy="2304256"/>
          </a:xfrm>
        </p:spPr>
        <p:txBody>
          <a:bodyPr/>
          <a:lstStyle/>
          <a:p>
            <a:pPr algn="ctr"/>
            <a:r>
              <a:rPr lang="en-GB" dirty="0"/>
              <a:t>Progress of the 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5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97861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B9D89-4678-4B3C-8679-3E429EFB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Progress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project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5890CD-8F90-4FE7-841F-F7B0C2865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/>
              <a:t>Python </a:t>
            </a:r>
            <a:r>
              <a:rPr lang="es-ES" dirty="0" err="1"/>
              <a:t>code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 err="1"/>
              <a:t>Get</a:t>
            </a:r>
            <a:r>
              <a:rPr lang="es-ES" dirty="0"/>
              <a:t> .</a:t>
            </a:r>
            <a:r>
              <a:rPr lang="es-ES" dirty="0" err="1"/>
              <a:t>bin</a:t>
            </a:r>
            <a:r>
              <a:rPr lang="es-ES" dirty="0"/>
              <a:t> </a:t>
            </a:r>
            <a:r>
              <a:rPr lang="es-ES" dirty="0" err="1"/>
              <a:t>turbulence</a:t>
            </a:r>
            <a:r>
              <a:rPr lang="es-ES" dirty="0"/>
              <a:t> files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3 </a:t>
            </a:r>
            <a:r>
              <a:rPr lang="es-ES" dirty="0" err="1"/>
              <a:t>directions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/>
              <a:t>Run HAWC2</a:t>
            </a:r>
          </a:p>
          <a:p>
            <a:pPr lvl="1">
              <a:lnSpc>
                <a:spcPct val="150000"/>
              </a:lnSpc>
            </a:pPr>
            <a:r>
              <a:rPr lang="es-ES" dirty="0" err="1"/>
              <a:t>Turbulence</a:t>
            </a:r>
            <a:r>
              <a:rPr lang="es-ES" dirty="0"/>
              <a:t> box </a:t>
            </a:r>
            <a:r>
              <a:rPr lang="es-ES" dirty="0" err="1"/>
              <a:t>coordinates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 err="1"/>
              <a:t>How</a:t>
            </a:r>
            <a:r>
              <a:rPr lang="es-ES" dirty="0"/>
              <a:t> to output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whole</a:t>
            </a:r>
            <a:r>
              <a:rPr lang="es-ES" dirty="0"/>
              <a:t> </a:t>
            </a:r>
            <a:r>
              <a:rPr lang="es-ES" dirty="0" err="1"/>
              <a:t>result</a:t>
            </a:r>
            <a:r>
              <a:rPr lang="es-ES" dirty="0"/>
              <a:t> (</a:t>
            </a:r>
            <a:r>
              <a:rPr lang="es-ES" dirty="0" err="1"/>
              <a:t>Jupyter</a:t>
            </a:r>
            <a:r>
              <a:rPr lang="es-ES" dirty="0"/>
              <a:t> Notebook </a:t>
            </a:r>
            <a:r>
              <a:rPr lang="es-ES" dirty="0" err="1"/>
              <a:t>truncates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results</a:t>
            </a:r>
            <a:r>
              <a:rPr lang="es-ES" dirty="0"/>
              <a:t>)</a:t>
            </a:r>
          </a:p>
          <a:p>
            <a:pPr marL="216000" lvl="1" indent="0">
              <a:lnSpc>
                <a:spcPct val="150000"/>
              </a:lnSpc>
              <a:buNone/>
            </a:pPr>
            <a:endParaRPr lang="es-ES" dirty="0"/>
          </a:p>
          <a:p>
            <a:pPr>
              <a:lnSpc>
                <a:spcPct val="150000"/>
              </a:lnSpc>
            </a:pPr>
            <a:r>
              <a:rPr lang="es-ES" dirty="0" err="1"/>
              <a:t>Modified</a:t>
            </a:r>
            <a:r>
              <a:rPr lang="es-ES" dirty="0"/>
              <a:t> </a:t>
            </a:r>
            <a:r>
              <a:rPr lang="es-ES" dirty="0" err="1"/>
              <a:t>outline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Master </a:t>
            </a:r>
            <a:r>
              <a:rPr lang="es-ES" dirty="0" err="1"/>
              <a:t>Thesis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paper</a:t>
            </a:r>
            <a:endParaRPr lang="es-ES" dirty="0"/>
          </a:p>
          <a:p>
            <a:pPr>
              <a:lnSpc>
                <a:spcPct val="150000"/>
              </a:lnSpc>
            </a:pPr>
            <a:r>
              <a:rPr lang="es-ES" dirty="0" err="1"/>
              <a:t>Cover</a:t>
            </a:r>
            <a:r>
              <a:rPr lang="es-ES" dirty="0"/>
              <a:t> page </a:t>
            </a:r>
            <a:r>
              <a:rPr lang="es-ES" dirty="0" err="1"/>
              <a:t>received</a:t>
            </a:r>
            <a:endParaRPr lang="es-ES" dirty="0"/>
          </a:p>
          <a:p>
            <a:pPr marL="0" indent="0">
              <a:lnSpc>
                <a:spcPct val="150000"/>
              </a:lnSpc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2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468D27AE-403C-CD23-3BEB-06C20ED17C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14" t="-16631" r="34708" b="8602"/>
          <a:stretch/>
        </p:blipFill>
        <p:spPr bwMode="auto">
          <a:xfrm>
            <a:off x="3358902" y="1628801"/>
            <a:ext cx="360040" cy="50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29AACA34-7B62-AE8A-835B-619C0EB635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9"/>
          <a:stretch/>
        </p:blipFill>
        <p:spPr bwMode="auto">
          <a:xfrm>
            <a:off x="4222998" y="4985676"/>
            <a:ext cx="409694" cy="4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D9D865F4-129C-85F2-8387-6269A9202F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9"/>
          <a:stretch/>
        </p:blipFill>
        <p:spPr bwMode="auto">
          <a:xfrm>
            <a:off x="3690405" y="2628080"/>
            <a:ext cx="409694" cy="4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E132D592-0943-A4A7-3033-2FD483EAF7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9"/>
          <a:stretch/>
        </p:blipFill>
        <p:spPr bwMode="auto">
          <a:xfrm>
            <a:off x="6824141" y="4519079"/>
            <a:ext cx="409694" cy="4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01F66200-6314-194B-C9C0-C25D2C855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9"/>
          <a:stretch/>
        </p:blipFill>
        <p:spPr bwMode="auto">
          <a:xfrm>
            <a:off x="6671270" y="2175235"/>
            <a:ext cx="409694" cy="4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BF66F411-400E-E203-77B4-99255675E6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14" t="-16631" r="34708" b="8602"/>
          <a:stretch/>
        </p:blipFill>
        <p:spPr bwMode="auto">
          <a:xfrm>
            <a:off x="5117205" y="3056269"/>
            <a:ext cx="360040" cy="50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0690928C-0B98-329C-127A-A9C024C643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14" t="-16631" r="34708" b="8602"/>
          <a:stretch/>
        </p:blipFill>
        <p:spPr bwMode="auto">
          <a:xfrm>
            <a:off x="9551590" y="3528507"/>
            <a:ext cx="360040" cy="50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992403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4358EA-4D5B-461F-997D-DE6729900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4696" y="2888940"/>
            <a:ext cx="3741020" cy="1080120"/>
          </a:xfrm>
        </p:spPr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7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53833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Interfaz de usuario gráfica, Gráfico&#10;&#10;Descripción generada automáticamente">
            <a:extLst>
              <a:ext uri="{FF2B5EF4-FFF2-40B4-BE49-F238E27FC236}">
                <a16:creationId xmlns:a16="http://schemas.microsoft.com/office/drawing/2014/main" id="{71798739-A94F-4032-C229-62209835D2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4" r="6618"/>
          <a:stretch/>
        </p:blipFill>
        <p:spPr>
          <a:xfrm>
            <a:off x="2216096" y="2215287"/>
            <a:ext cx="7758220" cy="431291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Wind </a:t>
            </a:r>
            <a:r>
              <a:rPr lang="es-ES" dirty="0" err="1"/>
              <a:t>profile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3E465E70-F16B-1477-2A0A-C17006E94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1240_040.dat file</a:t>
            </a:r>
          </a:p>
          <a:p>
            <a:r>
              <a:rPr lang="es-ES" dirty="0" err="1"/>
              <a:t>Turbulence</a:t>
            </a:r>
            <a:r>
              <a:rPr lang="es-ES" dirty="0"/>
              <a:t> </a:t>
            </a:r>
            <a:r>
              <a:rPr lang="es-ES" dirty="0" err="1"/>
              <a:t>intensity</a:t>
            </a:r>
            <a:r>
              <a:rPr lang="es-ES" dirty="0"/>
              <a:t> = 0.0925 --- no wind </a:t>
            </a:r>
            <a:r>
              <a:rPr lang="es-ES" dirty="0" err="1"/>
              <a:t>gusts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74029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Wind </a:t>
            </a:r>
            <a:r>
              <a:rPr lang="es-ES" dirty="0" err="1"/>
              <a:t>profile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3E465E70-F16B-1477-2A0A-C17006E94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BC7B0F8-4475-2E43-3CF4-ECD6707D6E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649"/>
          <a:stretch/>
        </p:blipFill>
        <p:spPr>
          <a:xfrm>
            <a:off x="370570" y="2276872"/>
            <a:ext cx="11449272" cy="3481029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24BCCFC8-CF13-05B4-EFF1-0BFE74ECC768}"/>
              </a:ext>
            </a:extLst>
          </p:cNvPr>
          <p:cNvSpPr txBox="1"/>
          <p:nvPr/>
        </p:nvSpPr>
        <p:spPr>
          <a:xfrm>
            <a:off x="7031091" y="606022"/>
            <a:ext cx="4032448" cy="8412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es-ES" b="1" dirty="0">
                <a:solidFill>
                  <a:schemeClr val="accent2"/>
                </a:solidFill>
                <a:latin typeface="+mn-lt"/>
              </a:rPr>
              <a:t>Blue line: u </a:t>
            </a:r>
            <a:r>
              <a:rPr lang="es-ES" b="1" dirty="0" err="1">
                <a:solidFill>
                  <a:schemeClr val="accent2"/>
                </a:solidFill>
                <a:latin typeface="+mn-lt"/>
              </a:rPr>
              <a:t>without</a:t>
            </a:r>
            <a:r>
              <a:rPr lang="es-ES" b="1" dirty="0">
                <a:solidFill>
                  <a:schemeClr val="accent2"/>
                </a:solidFill>
                <a:latin typeface="+mn-lt"/>
              </a:rPr>
              <a:t> </a:t>
            </a:r>
            <a:r>
              <a:rPr lang="es-ES" b="1" dirty="0" err="1">
                <a:solidFill>
                  <a:schemeClr val="accent2"/>
                </a:solidFill>
                <a:latin typeface="+mn-lt"/>
              </a:rPr>
              <a:t>constraints</a:t>
            </a:r>
            <a:endParaRPr lang="es-ES" b="1" dirty="0">
              <a:solidFill>
                <a:schemeClr val="accent2"/>
              </a:solidFill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es-ES" b="1" dirty="0">
                <a:solidFill>
                  <a:srgbClr val="FF0000"/>
                </a:solidFill>
                <a:latin typeface="+mn-lt"/>
              </a:rPr>
              <a:t>Red line: u </a:t>
            </a:r>
            <a:r>
              <a:rPr lang="es-ES" b="1" dirty="0" err="1">
                <a:solidFill>
                  <a:srgbClr val="FF0000"/>
                </a:solidFill>
                <a:latin typeface="+mn-lt"/>
              </a:rPr>
              <a:t>with</a:t>
            </a:r>
            <a:r>
              <a:rPr lang="es-ES" b="1" dirty="0">
                <a:solidFill>
                  <a:srgbClr val="FF0000"/>
                </a:solidFill>
                <a:latin typeface="+mn-lt"/>
              </a:rPr>
              <a:t> </a:t>
            </a:r>
            <a:r>
              <a:rPr lang="es-ES" b="1" dirty="0" err="1">
                <a:solidFill>
                  <a:srgbClr val="FF0000"/>
                </a:solidFill>
                <a:latin typeface="+mn-lt"/>
              </a:rPr>
              <a:t>constraints</a:t>
            </a:r>
            <a:endParaRPr lang="es-ES" b="1" dirty="0">
              <a:solidFill>
                <a:srgbClr val="FF0000"/>
              </a:solidFill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es-ES" b="1" dirty="0">
                <a:latin typeface="+mn-lt"/>
              </a:rPr>
              <a:t>Black line: wind </a:t>
            </a:r>
            <a:r>
              <a:rPr lang="es-ES" b="1" dirty="0" err="1">
                <a:latin typeface="+mn-lt"/>
              </a:rPr>
              <a:t>information</a:t>
            </a:r>
            <a:r>
              <a:rPr lang="es-ES" b="1" dirty="0">
                <a:latin typeface="+mn-lt"/>
              </a:rPr>
              <a:t> </a:t>
            </a:r>
            <a:r>
              <a:rPr lang="es-ES" b="1" dirty="0" err="1">
                <a:latin typeface="+mn-lt"/>
              </a:rPr>
              <a:t>from</a:t>
            </a:r>
            <a:r>
              <a:rPr lang="es-ES" b="1" dirty="0">
                <a:latin typeface="+mn-lt"/>
              </a:rPr>
              <a:t> .</a:t>
            </a:r>
            <a:r>
              <a:rPr lang="es-ES" b="1" dirty="0" err="1">
                <a:latin typeface="+mn-lt"/>
              </a:rPr>
              <a:t>dat</a:t>
            </a:r>
            <a:r>
              <a:rPr lang="es-ES" b="1" dirty="0">
                <a:latin typeface="+mn-lt"/>
              </a:rPr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11607331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DT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432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solidFill>
              <a:srgbClr val="FFFFFF"/>
            </a:solidFill>
            <a:effectLst/>
            <a:latin typeface="+mn-lt"/>
            <a:ea typeface="ＭＳ Ｐゴシック" pitchFamily="-80" charset="-128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432"/>
          </a:spcBef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 DTU Template.potx" id="{DCBB0D47-5BC6-435C-9126-D3D343B0B928}" vid="{2DC669D5-2566-4482-AB47-A5699F5A435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documentContentValidatorConfiguration":{"enableDocumentContentValidator":false,"documentContentValidatorVersion":0},"elementsMetadata":[],"slideId":"636957680393408391","enableDocumentContentUpdater":true,"version":"1.2"}]]></TemplafySlideTemplateConfiguration>
</file>

<file path=customXml/item10.xml><?xml version="1.0" encoding="utf-8"?>
<TemplafySlideTemplateConfiguration><![CDATA[{"documentContentValidatorConfiguration":{"enableDocumentContentValidator":false,"documentContentValidatorVersion":0},"elementsMetadata":[],"slideId":"636957680393236694","enableDocumentContentUpdater":true,"version":"1.2"}]]></TemplafySlideTemplateConfiguration>
</file>

<file path=customXml/item11.xml><?xml version="1.0" encoding="utf-8"?>
<TemplafySlideTemplateConfiguration><![CDATA[{"documentContentValidatorConfiguration":{"enableDocumentContentValidator":false,"documentContentValidatorVersion":0},"elementsMetadata":[],"slideId":"636957680393408390","enableDocumentContentUpdater":true,"version":"1.2"}]]></TemplafySlideTemplateConfiguration>
</file>

<file path=customXml/item12.xml><?xml version="1.0" encoding="utf-8"?>
<TemplafySlideTemplateConfiguration><![CDATA[{"documentContentValidatorConfiguration":{"enableDocumentContentValidator":false,"documentContentValidatorVersion":0},"elementsMetadata":[],"slideId":"636957680393408390","enableDocumentContentUpdater":true,"version":"1.2"}]]></TemplafySlideTemplateConfiguration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FormConfiguration><![CDATA[{"formFields":[],"formDataEntries":[]}]]></TemplafySlideFormConfiguration>
</file>

<file path=customXml/item15.xml><?xml version="1.0" encoding="utf-8"?>
<TemplafySlideFormConfiguration><![CDATA[{"formFields":[],"formDataEntries":[]}]]></TemplafySlideFormConfiguration>
</file>

<file path=customXml/item16.xml><?xml version="1.0" encoding="utf-8"?>
<TemplafySlideFormConfiguration><![CDATA[{"formFields":[],"formDataEntries":[]}]]></TemplafySlideFormConfiguration>
</file>

<file path=customXml/item2.xml><?xml version="1.0" encoding="utf-8"?>
<TemplafyTemplateConfiguration><![CDATA[{"elementsMetadata":[{"type":"shape","id":"a67d0398-fd7e-49a3-9728-80ba1b23a14d","elementConfiguration":{"binding":"UserProfile.Offices.Workarea_{{DocumentLanguage}}","disableUpdates":false,"type":"text"}},{"type":"shape","id":"0893d94a-e9e9-45e0-8d2e-21459ca1eb52","elementConfiguration":{"format":"{{DateFormats.GeneralDate}}","binding":"Form.Date","disableUpdates":false,"type":"date"}},{"type":"shape","id":"40d3fb81-62db-4891-a96c-aacd207788d8","elementConfiguration":{"binding":"Form.PresentationTitle","disableUpdates":false,"type":"text"}}],"transformationConfigurations":[{"language":"{{DocumentLanguage}}","disableUpdates":false,"type":"proofingLanguage"}],"templateName":"","templateDescription":"","enableDocumentContentUpdater":true,"version":"1.2"}]]></TemplafyTemplateConfiguration>
</file>

<file path=customXml/item3.xml><?xml version="1.0" encoding="utf-8"?>
<TemplafySlideTemplateConfiguration><![CDATA[{"documentContentValidatorConfiguration":{"enableDocumentContentValidator":false,"documentContentValidatorVersion":0},"elementsMetadata":[],"slideId":"636957680393408390","enableDocumentContentUpdater":true,"version":"1.2"}]]></TemplafySlideTemplateConfiguration>
</file>

<file path=customXml/item4.xml><?xml version="1.0" encoding="utf-8"?>
<TemplafyFormConfiguration><![CDATA[{"formFields":[{"required":false,"helpTexts":{"prefix":"","postfix":""},"spacing":{},"type":"datePicker","name":"Date","label":"Date","fullyQualifiedName":"Date"},{"required":false,"placeholder":"","lines":0,"helpTexts":{"prefix":"","postfix":""},"spacing":{},"type":"textBox","name":"PresentationTitle","label":"Presentation title","fullyQualifiedName":"PresentationTitle"}],"formDataEntries":[{"name":"Date","value":"VSH6NGPdWBOLDOzeOj5Mlw=="}]}]]></TemplafyFormConfiguration>
</file>

<file path=customXml/item5.xml><?xml version="1.0" encoding="utf-8"?>
<TemplafySlideTemplateConfiguration><![CDATA[{"documentContentValidatorConfiguration":{"enableDocumentContentValidator":false,"documentContentValidatorVersion":0},"elementsMetadata":[],"slideId":"636957680393408390","enableDocumentContentUpdater":true,"version":"1.2"}]]></TemplafySlideTemplateConfiguration>
</file>

<file path=customXml/item6.xml><?xml version="1.0" encoding="utf-8"?>
<TemplafySlideTemplateConfiguration><![CDATA[{"documentContentValidatorConfiguration":{"enableDocumentContentValidator":false,"documentContentValidatorVersion":0},"elementsMetadata":[],"slideId":"636957680393408391","enableDocumentContentUpdater":true,"version":"1.2"}]]></TemplafySlideTemplate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9CAA6948-9907-43ED-8DC4-0D6BD0E2079A}">
  <ds:schemaRefs/>
</ds:datastoreItem>
</file>

<file path=customXml/itemProps10.xml><?xml version="1.0" encoding="utf-8"?>
<ds:datastoreItem xmlns:ds="http://schemas.openxmlformats.org/officeDocument/2006/customXml" ds:itemID="{E1D37CCB-62A8-49B5-9EA1-548D40F363B9}">
  <ds:schemaRefs/>
</ds:datastoreItem>
</file>

<file path=customXml/itemProps11.xml><?xml version="1.0" encoding="utf-8"?>
<ds:datastoreItem xmlns:ds="http://schemas.openxmlformats.org/officeDocument/2006/customXml" ds:itemID="{1EA20234-51C0-4DC2-9BBB-A3D96198D32A}">
  <ds:schemaRefs/>
</ds:datastoreItem>
</file>

<file path=customXml/itemProps12.xml><?xml version="1.0" encoding="utf-8"?>
<ds:datastoreItem xmlns:ds="http://schemas.openxmlformats.org/officeDocument/2006/customXml" ds:itemID="{19671962-7174-4329-AE6A-71ECBFE041A8}">
  <ds:schemaRefs/>
</ds:datastoreItem>
</file>

<file path=customXml/itemProps13.xml><?xml version="1.0" encoding="utf-8"?>
<ds:datastoreItem xmlns:ds="http://schemas.openxmlformats.org/officeDocument/2006/customXml" ds:itemID="{B11C620D-3D17-4754-8976-FB72DF084226}">
  <ds:schemaRefs/>
</ds:datastoreItem>
</file>

<file path=customXml/itemProps14.xml><?xml version="1.0" encoding="utf-8"?>
<ds:datastoreItem xmlns:ds="http://schemas.openxmlformats.org/officeDocument/2006/customXml" ds:itemID="{6167FBF9-AB69-4CD9-BDAB-1C0A5FA4E7C0}">
  <ds:schemaRefs/>
</ds:datastoreItem>
</file>

<file path=customXml/itemProps15.xml><?xml version="1.0" encoding="utf-8"?>
<ds:datastoreItem xmlns:ds="http://schemas.openxmlformats.org/officeDocument/2006/customXml" ds:itemID="{B1E347AE-8040-4F38-A5D3-E032FFBB9864}">
  <ds:schemaRefs/>
</ds:datastoreItem>
</file>

<file path=customXml/itemProps16.xml><?xml version="1.0" encoding="utf-8"?>
<ds:datastoreItem xmlns:ds="http://schemas.openxmlformats.org/officeDocument/2006/customXml" ds:itemID="{A5F9F41F-F143-4F5C-88BD-67E3E6E3BEE3}">
  <ds:schemaRefs/>
</ds:datastoreItem>
</file>

<file path=customXml/itemProps2.xml><?xml version="1.0" encoding="utf-8"?>
<ds:datastoreItem xmlns:ds="http://schemas.openxmlformats.org/officeDocument/2006/customXml" ds:itemID="{1334258C-C3E7-4029-A615-C886A240FB15}">
  <ds:schemaRefs/>
</ds:datastoreItem>
</file>

<file path=customXml/itemProps3.xml><?xml version="1.0" encoding="utf-8"?>
<ds:datastoreItem xmlns:ds="http://schemas.openxmlformats.org/officeDocument/2006/customXml" ds:itemID="{8FC5A8FF-5D16-47E7-B5BE-5FFE9B8E22C3}">
  <ds:schemaRefs/>
</ds:datastoreItem>
</file>

<file path=customXml/itemProps4.xml><?xml version="1.0" encoding="utf-8"?>
<ds:datastoreItem xmlns:ds="http://schemas.openxmlformats.org/officeDocument/2006/customXml" ds:itemID="{43763224-B85A-4B53-A86A-261D26A71C30}">
  <ds:schemaRefs/>
</ds:datastoreItem>
</file>

<file path=customXml/itemProps5.xml><?xml version="1.0" encoding="utf-8"?>
<ds:datastoreItem xmlns:ds="http://schemas.openxmlformats.org/officeDocument/2006/customXml" ds:itemID="{11AAA35E-BC40-4622-BB1F-D7411C4EE107}">
  <ds:schemaRefs/>
</ds:datastoreItem>
</file>

<file path=customXml/itemProps6.xml><?xml version="1.0" encoding="utf-8"?>
<ds:datastoreItem xmlns:ds="http://schemas.openxmlformats.org/officeDocument/2006/customXml" ds:itemID="{E77CD41C-CDF1-4E34-ABE0-0BCE4AF0CF6A}">
  <ds:schemaRefs/>
</ds:datastoreItem>
</file>

<file path=customXml/itemProps7.xml><?xml version="1.0" encoding="utf-8"?>
<ds:datastoreItem xmlns:ds="http://schemas.openxmlformats.org/officeDocument/2006/customXml" ds:itemID="{4E9BBFDC-1E37-4845-8849-891AFCC42CFF}">
  <ds:schemaRefs/>
</ds:datastoreItem>
</file>

<file path=customXml/itemProps8.xml><?xml version="1.0" encoding="utf-8"?>
<ds:datastoreItem xmlns:ds="http://schemas.openxmlformats.org/officeDocument/2006/customXml" ds:itemID="{5DA9B7A9-3E90-4203-AABC-08EAB6CF7A5E}">
  <ds:schemaRefs/>
</ds:datastoreItem>
</file>

<file path=customXml/itemProps9.xml><?xml version="1.0" encoding="utf-8"?>
<ds:datastoreItem xmlns:ds="http://schemas.openxmlformats.org/officeDocument/2006/customXml" ds:itemID="{976FA736-5D32-4A2D-89D3-353A85486534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 DTU Template</Template>
  <TotalTime>1694</TotalTime>
  <Words>507</Words>
  <Application>Microsoft Office PowerPoint</Application>
  <PresentationFormat>Personalizado</PresentationFormat>
  <Paragraphs>106</Paragraphs>
  <Slides>19</Slides>
  <Notes>2</Notes>
  <HiddenSlides>1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2" baseType="lpstr">
      <vt:lpstr>Arial</vt:lpstr>
      <vt:lpstr>Verdana</vt:lpstr>
      <vt:lpstr>Blank</vt:lpstr>
      <vt:lpstr>Presentación de PowerPoint</vt:lpstr>
      <vt:lpstr>3D blade model updating by coupling HAWC2 and ABAQUS</vt:lpstr>
      <vt:lpstr>INDEX</vt:lpstr>
      <vt:lpstr>From last meeting</vt:lpstr>
      <vt:lpstr>Progress of the project</vt:lpstr>
      <vt:lpstr>Progress of the project</vt:lpstr>
      <vt:lpstr>Results</vt:lpstr>
      <vt:lpstr>Wind profile</vt:lpstr>
      <vt:lpstr>Wind profile</vt:lpstr>
      <vt:lpstr>Wind profile</vt:lpstr>
      <vt:lpstr>Wind profile</vt:lpstr>
      <vt:lpstr>Wind profile</vt:lpstr>
      <vt:lpstr>Wind profile</vt:lpstr>
      <vt:lpstr>Presentación de PowerPoint</vt:lpstr>
      <vt:lpstr>Outline paper</vt:lpstr>
      <vt:lpstr>For next meeting…</vt:lpstr>
      <vt:lpstr>For the next meeting</vt:lpstr>
      <vt:lpstr>Presentación de PowerPoint</vt:lpstr>
      <vt:lpstr>For the next meeting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DTU</dc:creator>
  <cp:lastModifiedBy>María Luz Castilla Mena</cp:lastModifiedBy>
  <cp:revision>91</cp:revision>
  <dcterms:created xsi:type="dcterms:W3CDTF">2017-07-31T08:31:56Z</dcterms:created>
  <dcterms:modified xsi:type="dcterms:W3CDTF">2022-11-04T12:39:50Z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enantId">
    <vt:lpwstr>dtu</vt:lpwstr>
  </property>
  <property fmtid="{D5CDD505-2E9C-101B-9397-08002B2CF9AE}" pid="4" name="TemplafyTemplateId">
    <vt:lpwstr>636784030496976655</vt:lpwstr>
  </property>
  <property fmtid="{D5CDD505-2E9C-101B-9397-08002B2CF9AE}" pid="5" name="TemplafyUserProfileId">
    <vt:lpwstr>637650470511141018</vt:lpwstr>
  </property>
  <property fmtid="{D5CDD505-2E9C-101B-9397-08002B2CF9AE}" pid="6" name="TemplafyLanguageCode">
    <vt:lpwstr>en-GB</vt:lpwstr>
  </property>
</Properties>
</file>

<file path=docProps/thumbnail.jpeg>
</file>